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95" r:id="rId5"/>
    <p:sldId id="289" r:id="rId6"/>
    <p:sldId id="296" r:id="rId7"/>
    <p:sldId id="290" r:id="rId8"/>
    <p:sldId id="292" r:id="rId9"/>
    <p:sldId id="297" r:id="rId10"/>
    <p:sldId id="301" r:id="rId11"/>
    <p:sldId id="300" r:id="rId12"/>
    <p:sldId id="298" r:id="rId13"/>
    <p:sldId id="293" r:id="rId14"/>
    <p:sldId id="294" r:id="rId15"/>
    <p:sldId id="285" r:id="rId16"/>
    <p:sldId id="299" r:id="rId17"/>
    <p:sldId id="302" r:id="rId18"/>
    <p:sldId id="303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>
      <p:cViewPr>
        <p:scale>
          <a:sx n="59" d="100"/>
          <a:sy n="59" d="100"/>
        </p:scale>
        <p:origin x="-171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C853-76C2-4079-98C4-5CD08860D44D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B674-FDA7-4AF5-A5F2-A4FAEED92B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Videos\TATA%20Coffee%20Grand%20Launch%20Video.mp4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4Da9ykpniL3tpCd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Videos\Compressed%20Towel%20video.mp4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Videos\Compreesed%20towel%20demo.mp4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Videos\egg%20india%20ads.mp4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78826" y="1"/>
            <a:ext cx="9222826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685800" y="1143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Welcome to all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for the Advertising  Online lecture </a:t>
            </a:r>
            <a:endParaRPr lang="en-US" sz="4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953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By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. Dhiraj Ovhal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HOD of Commerce  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TATA Coffee Grand Launch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400050"/>
            <a:ext cx="77724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4.  Function  Advertising:- </a:t>
            </a:r>
          </a:p>
          <a:p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Direct &amp; Indirect action:-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direct means immediate action or response on particular date like Big bazaar 15th august discount. Indirect action means when demand arise in future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Primary &amp; Selective: </a:t>
            </a:r>
            <a:r>
              <a:rPr lang="en-US" sz="28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primary to generate demand like coffee board of India gives ad to consume more coffee.  Selective ---- to drink only Tata Coffee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Product &amp; Institutional: -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Product means :- Samsung Mobile, Colgate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Soap,etc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Institutional means 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Corporate advertising like Tata, Sahara India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5. Advertising. Stages :- </a:t>
            </a:r>
          </a:p>
          <a:p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Pioneering advertising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Competitive </a:t>
            </a:r>
            <a:r>
              <a:rPr lang="en-US" sz="28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Advertsing</a:t>
            </a: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:-</a:t>
            </a:r>
          </a:p>
          <a:p>
            <a:pPr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Retentive </a:t>
            </a:r>
            <a:r>
              <a:rPr lang="en-US" sz="28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Advertsing</a:t>
            </a: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: - 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is also Reminder Advertising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DELL\Pictures\Jio vs Air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447800"/>
            <a:ext cx="2733675" cy="1543050"/>
          </a:xfrm>
          <a:prstGeom prst="rect">
            <a:avLst/>
          </a:prstGeom>
          <a:noFill/>
        </p:spPr>
      </p:pic>
      <p:pic>
        <p:nvPicPr>
          <p:cNvPr id="1027" name="Picture 3" descr="C:\Users\DELL\Pictures\colg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629275"/>
            <a:ext cx="16764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5. Advertising. Stages :- </a:t>
            </a:r>
          </a:p>
          <a:p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Pioneering advertising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 It is also called as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Introductionary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Advertising. It is done at the time product launch in the market.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Competitive </a:t>
            </a:r>
            <a:r>
              <a:rPr lang="en-US" sz="28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Advertsing</a:t>
            </a: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:- 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is done to compete and maintain the product share in the market. Such as  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Jio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Vs 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Airtel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  Colgate Vs  </a:t>
            </a:r>
            <a:r>
              <a:rPr lang="en-US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Pepsodent</a:t>
            </a:r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Retentive </a:t>
            </a:r>
            <a:r>
              <a:rPr lang="en-US" sz="28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Advertsing</a:t>
            </a: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: - 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is also Reminder Advertising to remind the customers about products  available in the market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6884"/>
          </a:xfr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Q.4 Classification/Types  of Advertising</a:t>
            </a:r>
            <a:endParaRPr lang="en-US" sz="2400" dirty="0" smtClean="0"/>
          </a:p>
          <a:p>
            <a:pPr algn="ctr"/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371600"/>
          <a:ext cx="83820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Area </a:t>
                      </a: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Audience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Media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Function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Ad. Stages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Local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Consumer</a:t>
                      </a: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Press/Print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Direct &amp; Indirect action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Pioneering stage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Regional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Industrial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Broadcasting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Primary &amp; Selective 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Competitive stage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National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Trade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Outdoor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Product &amp; Institutional 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Retentive stage 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International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Professional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Other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617538" y="0"/>
            <a:ext cx="9761538" cy="7319963"/>
          </a:xfrm>
        </p:spPr>
      </p:pic>
      <p:sp>
        <p:nvSpPr>
          <p:cNvPr id="4" name="TextBox 3"/>
          <p:cNvSpPr txBox="1"/>
          <p:nvPr/>
        </p:nvSpPr>
        <p:spPr>
          <a:xfrm>
            <a:off x="1524000" y="17526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Thank You 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1485" y="0"/>
            <a:ext cx="9145485" cy="6857999"/>
          </a:xfrm>
        </p:spPr>
      </p:pic>
      <p:sp>
        <p:nvSpPr>
          <p:cNvPr id="4" name="TextBox 3"/>
          <p:cNvSpPr txBox="1"/>
          <p:nvPr/>
        </p:nvSpPr>
        <p:spPr>
          <a:xfrm>
            <a:off x="685800" y="762000"/>
            <a:ext cx="77724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Attendance Link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smtClean="0">
                <a:solidFill>
                  <a:schemeClr val="bg1"/>
                </a:solidFill>
                <a:hlinkClick r:id="rId3"/>
              </a:rPr>
              <a:t>https://forms.gle/U4Da9ykpniL3tpCdA</a:t>
            </a:r>
            <a:endParaRPr lang="en-US" sz="3600" smtClean="0">
              <a:solidFill>
                <a:schemeClr val="bg1"/>
              </a:solidFill>
            </a:endParaRPr>
          </a:p>
          <a:p>
            <a:pPr algn="ctr"/>
            <a:endParaRPr lang="en-US" sz="360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/>
              <a:t>(Mention date at last point)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1485" y="0"/>
            <a:ext cx="9145485" cy="6857999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1481138"/>
            <a:ext cx="5257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-1485" y="0"/>
            <a:ext cx="9145485" cy="6857999"/>
          </a:xfrm>
        </p:spPr>
      </p:pic>
      <p:pic>
        <p:nvPicPr>
          <p:cNvPr id="5" name="Compressed Towel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000" y="457200"/>
            <a:ext cx="8026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-1485" y="0"/>
            <a:ext cx="9145485" cy="6857999"/>
          </a:xfrm>
        </p:spPr>
      </p:pic>
      <p:pic>
        <p:nvPicPr>
          <p:cNvPr id="5" name="Compreesed towel dem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000" y="514350"/>
            <a:ext cx="7950200" cy="59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6884"/>
          </a:xfr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Q.4 Classification/Types  of Advertising</a:t>
            </a:r>
            <a:endParaRPr lang="en-US" sz="2400" dirty="0" smtClean="0"/>
          </a:p>
          <a:p>
            <a:pPr algn="ctr"/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371600"/>
          <a:ext cx="83820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Area </a:t>
                      </a: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Audience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Media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Function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Ad. Stages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Local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Consumer</a:t>
                      </a: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Press/Print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Direct &amp; Indirect action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Pioneering stage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Regional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Industrial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Broadcasting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Primary &amp; Selective 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Competitive stage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National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Trade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Outdoor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Product &amp; Institutional 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Retentive stage 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International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Professional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Other</a:t>
                      </a: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1. Local Advertising:- 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Local adverting:-</a:t>
            </a:r>
          </a:p>
          <a:p>
            <a:r>
              <a:rPr lang="en-US" sz="24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(Mumbai)</a:t>
            </a: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4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Regional Advertising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(Maharashtra)</a:t>
            </a: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en-US" sz="24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National Advertising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(India)</a:t>
            </a: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4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International Advertising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(World )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DELL\Pictures\Heera-Panna-Entr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33400"/>
            <a:ext cx="2971800" cy="1485900"/>
          </a:xfrm>
          <a:prstGeom prst="rect">
            <a:avLst/>
          </a:prstGeom>
          <a:noFill/>
        </p:spPr>
      </p:pic>
      <p:pic>
        <p:nvPicPr>
          <p:cNvPr id="5123" name="Picture 3" descr="C:\Users\DELL\Pictures\Ch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981200"/>
            <a:ext cx="2447925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DELL\Pictures\Ba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429000"/>
            <a:ext cx="2143125" cy="1609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C:\Users\DELL\Pictures\Ta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76800"/>
            <a:ext cx="2171700" cy="1628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1. Local Advertising:- 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Local adverting:-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Retailer Advertising ---response expected from customer "Buy at my store " example- 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Heera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-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Panna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Showroom- Media- Local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Regional Advertising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It is  applicable  in any particular region and State like 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Chate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Coaching classes is famous in Maharashtra state only.- Regional Media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National Advertising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Response expected from customer "Buy at my brand only  " example- Colgate, Bata.- National Media </a:t>
            </a:r>
          </a:p>
          <a:p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International Advertising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 It is covered international market  such as Wipro, Nike, Airlines, Hotels, etc.– International Media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2.  Regional  Advertising:- 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Consumer adverting:-</a:t>
            </a:r>
          </a:p>
          <a:p>
            <a:pPr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Industrial Advertising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Trade advertising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Professional advertising:-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DELL\Pictures\Kirloskar Pu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37559"/>
            <a:ext cx="1143000" cy="1334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DELL\Pictures\Pepsi refrego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3048001"/>
            <a:ext cx="2057400" cy="1988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DELL\Pictures\free sample medici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828800" cy="1409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C:\Users\DELL\Pictures\colgat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609600"/>
            <a:ext cx="1738312" cy="943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DELL\Pictures\lux-sof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28600"/>
            <a:ext cx="1371600" cy="1497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057525"/>
            <a:ext cx="1933575" cy="1971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149" y="5221206"/>
            <a:ext cx="1476851" cy="1335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2.  Audience  Advertising:- 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Consumer adverting:- </a:t>
            </a:r>
            <a:r>
              <a:rPr lang="en-US" sz="24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Applicable to common people 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is selling FMCG and Consumer durable products like Mobile, Soap, </a:t>
            </a:r>
            <a:r>
              <a:rPr lang="en-US" sz="2400" b="1" u="sng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Colgate,etc</a:t>
            </a:r>
            <a:r>
              <a:rPr lang="en-US" sz="24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</a:t>
            </a: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Industrial Advertising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It is  applicable  to industrial production . It is supply for Raw materials, WIP, Finished goods such as  Industrial products, </a:t>
            </a:r>
            <a:r>
              <a:rPr lang="en-U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Kirloskar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Pump &amp; Transformer.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Trade advertising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Response expected from dealers " </a:t>
            </a:r>
            <a:r>
              <a:rPr lang="en-US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 stock and Promote my Stock only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" example- Refrigerator provided by Pepsi to local shop.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Professional advertising:-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Response expected from professional people  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" To recommend or prescribe our product only </a:t>
            </a:r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example- Free medicines are provided to doctor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3.  Media  Advertising:- </a:t>
            </a:r>
          </a:p>
          <a:p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Media means channel of communication through which ad messages are transmitted or transferred to the audience .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Press/Print: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 NEWSPAPER, Magazine,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Broadcasting/Telecasting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T.V. and Radio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Outdoor: - 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Poster, banner, Hoarding, Billboard, Transit advertising, Window shopping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Other media 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Internet,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Whatsapp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Facebook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Calendar, Diaries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DELL\Pictures\Indian Exp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5" y="1981201"/>
            <a:ext cx="1724025" cy="1224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DELL\Pictures\mid day news pap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800600"/>
            <a:ext cx="1262063" cy="1744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4.  Function  Advertising:- </a:t>
            </a:r>
          </a:p>
          <a:p>
            <a:endParaRPr lang="en-US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Direct &amp; Indirect action:-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(XYZ Class of TYBCom)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Primary &amp; Selective: </a:t>
            </a:r>
            <a:r>
              <a:rPr lang="en-US" sz="2800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-</a:t>
            </a:r>
          </a:p>
          <a:p>
            <a:pPr>
              <a:buFont typeface="Wingdings" pitchFamily="2" charset="2"/>
              <a:buChar char="Ø"/>
            </a:pPr>
            <a:endParaRPr lang="en-US" sz="2800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b="1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Product &amp; Institutional: -</a:t>
            </a:r>
            <a:endParaRPr lang="en-US" sz="28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DELL\Pictures\Big Baz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124" y="914400"/>
            <a:ext cx="2401276" cy="1827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DELL\Pictures\Tata Coff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86200"/>
            <a:ext cx="2371725" cy="1337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DELL\Pictures\colga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724400"/>
            <a:ext cx="3019425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point-Backgrounds-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egg india a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571500"/>
            <a:ext cx="75438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640</Words>
  <Application>Microsoft Office PowerPoint</Application>
  <PresentationFormat>On-screen Show (4:3)</PresentationFormat>
  <Paragraphs>152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79</cp:revision>
  <dcterms:created xsi:type="dcterms:W3CDTF">2020-06-02T07:05:21Z</dcterms:created>
  <dcterms:modified xsi:type="dcterms:W3CDTF">2021-09-16T02:11:40Z</dcterms:modified>
</cp:coreProperties>
</file>